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4" r:id="rId4"/>
    <p:sldId id="279" r:id="rId5"/>
    <p:sldId id="271" r:id="rId6"/>
    <p:sldId id="281" r:id="rId7"/>
    <p:sldId id="282" r:id="rId8"/>
    <p:sldId id="283" r:id="rId9"/>
    <p:sldId id="272" r:id="rId10"/>
    <p:sldId id="28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9"/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 showGuides="1">
      <p:cViewPr varScale="1">
        <p:scale>
          <a:sx n="156" d="100"/>
          <a:sy n="156" d="100"/>
        </p:scale>
        <p:origin x="360" y="168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petrovamv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4855308" y="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001"/>
            <a:ext cx="9144002" cy="41100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62030" y="3658680"/>
            <a:ext cx="7038804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9703" y="931626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80387" cy="72648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Rectangle 4"/>
          <p:cNvSpPr/>
          <p:nvPr/>
        </p:nvSpPr>
        <p:spPr>
          <a:xfrm>
            <a:off x="-29308" y="4722650"/>
            <a:ext cx="4708770" cy="489233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9715" y="4747948"/>
            <a:ext cx="4313515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i="1" dirty="0">
                <a:solidFill>
                  <a:schemeClr val="bg1"/>
                </a:solidFill>
                <a:latin typeface="Trebuchet MS"/>
                <a:cs typeface="Trebuchet MS"/>
              </a:rPr>
              <a:t>Открой Мир в одном университете!</a:t>
            </a:r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4129" y="1183404"/>
            <a:ext cx="5802315" cy="302847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ПРИЕМ В АСПИРАНТУРУ </a:t>
            </a:r>
          </a:p>
          <a:p>
            <a:pPr algn="l"/>
            <a: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ПО УРОВНЮ ПОДГОТОВКИ</a:t>
            </a:r>
            <a:b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3.1 «КЛИНИЧЕСКАЯ МЕДИЦИНА»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ПРОФИЛЬ</a:t>
            </a:r>
            <a:r>
              <a:rPr lang="en-US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3.1.33 Восстановительная медицина, спортивная медицина, лечебная физкультура, курортология и физиотерапия</a:t>
            </a:r>
            <a:endParaRPr lang="en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l"/>
            <a:endParaRPr lang="en-US" sz="2400" spc="3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767" y="320176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EB5A-7A61-D8D3-AA97-D968045B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6159-6561-CD89-9857-DDD942E86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9052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42" y="356132"/>
            <a:ext cx="7255025" cy="71558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ОБРАЗОВАТЕЛЬНАЯ ПРОГРАММА</a:t>
            </a:r>
            <a: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  <a:t>:</a:t>
            </a: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b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3.1 «КЛИНИЧЕСКАЯ МЕДИЦИНА»</a:t>
            </a:r>
            <a:br>
              <a:rPr lang="ru-RU" sz="20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ПРОФИЛЬ 3.1.33 Восстановительная медицина, спортивная медицина, лечебная физкультура, курортология и физиотерапия</a:t>
            </a:r>
            <a:br>
              <a:rPr lang="ru-RU" sz="20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</a:br>
            <a:endParaRPr lang="en-US" sz="2000" b="1" spc="3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97" y="1494504"/>
            <a:ext cx="4295515" cy="3469649"/>
          </a:xfrm>
          <a:noFill/>
        </p:spPr>
        <p:txBody>
          <a:bodyPr>
            <a:normAutofit fontScale="32500" lnSpcReduction="20000"/>
          </a:bodyPr>
          <a:lstStyle/>
          <a:p>
            <a:pPr marR="266700" algn="just">
              <a:spcAft>
                <a:spcPts val="300"/>
              </a:spcAft>
            </a:pPr>
            <a:r>
              <a:rPr lang="ru-RU" sz="49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ОЧНАЯ ФОРМА ОБУЧЕНИЯ</a:t>
            </a:r>
            <a:r>
              <a:rPr lang="en-US" sz="49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-</a:t>
            </a:r>
            <a:r>
              <a:rPr lang="ru-RU" sz="49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 3 года</a:t>
            </a:r>
            <a:endParaRPr lang="en-US" sz="49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266700" algn="just">
              <a:spcAft>
                <a:spcPts val="300"/>
              </a:spcAft>
            </a:pPr>
            <a:r>
              <a:rPr lang="ru-RU" sz="49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ЗАОЧНАЯ ФОРМА ОБУЧЕНИЯ - 4  года</a:t>
            </a:r>
          </a:p>
          <a:p>
            <a:pPr marR="266700" algn="just">
              <a:spcAft>
                <a:spcPts val="300"/>
              </a:spcAft>
            </a:pPr>
            <a:endParaRPr lang="ru-RU" sz="4900" dirty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R="266700" algn="just">
              <a:spcAft>
                <a:spcPts val="300"/>
              </a:spcAft>
            </a:pP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РУКОВОДИТЕЛЬ: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М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r>
              <a:rPr lang="ru-RU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В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.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Петрова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</a:t>
            </a:r>
            <a:r>
              <a:rPr lang="ru-RU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профессор кафедры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Анестезиологии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и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реаниматологии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курсом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медицинской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реабилитации</a:t>
            </a:r>
            <a:r>
              <a:rPr lang="ru-RU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 </a:t>
            </a:r>
          </a:p>
          <a:p>
            <a:pPr marR="266700" algn="just">
              <a:spcAft>
                <a:spcPts val="300"/>
              </a:spcAft>
            </a:pPr>
            <a:r>
              <a:rPr lang="ru-RU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д.м.н.</a:t>
            </a:r>
            <a:endParaRPr lang="en-US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266700" algn="just">
              <a:spcAft>
                <a:spcPts val="300"/>
              </a:spcAft>
            </a:pPr>
            <a:r>
              <a:rPr lang="en-US" sz="490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petrova-mv@rudn.ru</a:t>
            </a:r>
            <a:r>
              <a:rPr lang="ru-RU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mail@petrovamv.ru</a:t>
            </a:r>
            <a:r>
              <a:rPr lang="en-US" sz="49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49114"/>
            <a:ext cx="3211871" cy="44004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206" y="1321007"/>
            <a:ext cx="3454096" cy="35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48" y="594968"/>
            <a:ext cx="6233526" cy="29064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ЦЕЛИ ОБРАЗОВАТЕЛЬОЙ  ПРОГРАММЫ </a:t>
            </a:r>
            <a:b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16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3.1 «КЛИНИЧЕСКАЯ МЕДИЦИНА»</a:t>
            </a:r>
            <a:br>
              <a:rPr lang="ru-RU" sz="16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ПРОФИЛЬ 3.1.33 Восстановительная медицина, спортивная медицина, лечебная физкультура, курортология и физиотерапия</a:t>
            </a:r>
            <a:br>
              <a:rPr lang="ru-RU" sz="1600" dirty="0">
                <a:latin typeface="Trebuchet MS" panose="020B0603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73" y="1272049"/>
            <a:ext cx="5730507" cy="2448231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Подготовить специалиста способного заниматься научной деятельностью, в том числе решать теоретические и прикладные задачи для практического здравоохранения. 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Сформировать у специалиста способность к критическому анализу и оценке современных научных достижений при решении исследовательских и практических задач, в том числе в междисциплинарных областях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Сформировать готовность у специалиста участвовать в работе российских и международных исследовательских коллективах с использованием современных методов исследования и информационно-коммуникационных технологий</a:t>
            </a:r>
          </a:p>
          <a:p>
            <a:endParaRPr lang="ru-RU" sz="12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1200" dirty="0"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700" dirty="0"/>
          </a:p>
          <a:p>
            <a:endParaRPr lang="ru-RU" sz="700" dirty="0"/>
          </a:p>
          <a:p>
            <a:pPr algn="l"/>
            <a:endParaRPr lang="ru-RU" sz="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2" y="49113"/>
            <a:ext cx="2990947" cy="54585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504" y="1071563"/>
            <a:ext cx="3077496" cy="37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90" y="-268123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  </a:t>
            </a:r>
            <a:r>
              <a:rPr lang="ru-RU" sz="2000" b="1" dirty="0">
                <a:latin typeface="Trebuchet MS"/>
                <a:cs typeface="Trebuchet MS"/>
              </a:rPr>
              <a:t>УЧЕБНЫЙ ПРОЦЕСС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-46026" y="829573"/>
            <a:ext cx="6861735" cy="2476806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Обучение организует и проводит научный руководитель из числа профессоров и других научно-педагогических работников кафедры.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Аспирант обучается  теории и практики, проводит самостоятельные исследования под руководством опытных руководителей, проводит занятия со студентами медицинского института.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Аспирант участвует в работе научных конференций национального и международного уровней,  готовит научные публикаций в профильных научных журналах.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В конце аспирантуры предусмотрена итоговая государственная аттестация, результатом которой выдается документ государственного образца.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После подготовки диссертационной работы она может быть представлена к защите в диссертационный совет на соискание ученой степени кандидата/доктора наук (</a:t>
            </a:r>
            <a:r>
              <a:rPr lang="ru-RU" sz="1600" b="1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PhD</a:t>
            </a: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2" y="-67668"/>
            <a:ext cx="6229824" cy="552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br>
              <a:rPr lang="ru-RU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2000" b="1" dirty="0">
                <a:latin typeface="Trebuchet MS"/>
                <a:cs typeface="Trebuchet MS"/>
              </a:rPr>
              <a:t>КАРЬЕРА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02" y="169513"/>
            <a:ext cx="2411146" cy="440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9553"/>
            <a:ext cx="747251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 сфере научной деятельности: кандидат наук, доктор наук, член корреспондент, действительный член профильных академий наук, член национальных и международных академий наук. 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 сфере преподавательской деятельности: ассистент, доцент, профессор кафедры, член национальных и международных академий наук. 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Во время обучения в аспирантуре имеется возможность получение президентских и правительственных стипендий и грантов различных национальных и международных фондов. Оформление национальных и международных патентов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При условии успешной работы и достижения важных результатов существует практика получения почетных званий, премий и наград на национальном и международном уровне.</a:t>
            </a:r>
            <a:br>
              <a:rPr lang="ru-RU" dirty="0">
                <a:latin typeface="Times New Roman" charset="0"/>
                <a:ea typeface="Times New Roman" charset="0"/>
              </a:rPr>
            </a:br>
            <a:endParaRPr lang="ru-RU" dirty="0"/>
          </a:p>
        </p:txBody>
      </p:sp>
      <p:pic>
        <p:nvPicPr>
          <p:cNvPr id="10" name="Picture 8" descr="glo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12396" r="26128" b="12396"/>
          <a:stretch/>
        </p:blipFill>
        <p:spPr>
          <a:xfrm>
            <a:off x="6713518" y="1191853"/>
            <a:ext cx="2430482" cy="33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91" y="355092"/>
            <a:ext cx="6135329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ПОСТУПЛЕНИЕ В АСПИРАНТУРУ  ПО  НАПРАВЛЕНИЮ</a:t>
            </a:r>
            <a:r>
              <a:rPr lang="ru-RU" sz="2000" dirty="0">
                <a:latin typeface="Trebuchet MS" charset="0"/>
                <a:ea typeface="Trebuchet MS" charset="0"/>
                <a:cs typeface="Trebuchet MS" charset="0"/>
              </a:rPr>
              <a:t> 3.1.33 Восстановительная медицина, спортивная медицина, лечебная физкультура, курортология и физиотерапия</a:t>
            </a:r>
            <a:br>
              <a:rPr lang="ru-RU" sz="2000" dirty="0">
                <a:latin typeface="Trebuchet MS" charset="0"/>
                <a:ea typeface="Trebuchet MS" charset="0"/>
                <a:cs typeface="Trebuchet MS" charset="0"/>
              </a:rPr>
            </a:br>
            <a:endParaRPr lang="ru-RU" sz="20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Вступительные тесты составлены в соответствии с требованиями ФГОС </a:t>
            </a:r>
            <a:r>
              <a:rPr lang="en-US" sz="1600" b="1" dirty="0" err="1">
                <a:latin typeface="Trebuchet MS" charset="0"/>
                <a:ea typeface="Trebuchet MS" charset="0"/>
                <a:cs typeface="Trebuchet MS" charset="0"/>
              </a:rPr>
              <a:t>по</a:t>
            </a:r>
            <a:r>
              <a:rPr lang="en-US" sz="16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600" b="1" dirty="0" err="1">
                <a:latin typeface="Trebuchet MS" charset="0"/>
                <a:ea typeface="Trebuchet MS" charset="0"/>
                <a:cs typeface="Trebuchet MS" charset="0"/>
              </a:rPr>
              <a:t>пециальности</a:t>
            </a:r>
            <a:r>
              <a:rPr lang="en-US" sz="16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3.1.33</a:t>
            </a: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 Восстановительная медицина, спортивная медицина, лечебная физкультура, курортология и физиотерапия и включают в себя тестовый контроль по темам, охватывающим основные вопросы как общей, так и частной неврологии.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Каждый билет включает 4 теоретических вопроса. ​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На подготовку ответов на задания отводится 60 минут.​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86" y="975173"/>
            <a:ext cx="6818671" cy="319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" b="1" u="sng" dirty="0">
                <a:latin typeface="Trebuchet MS" charset="0"/>
                <a:ea typeface="Trebuchet MS" charset="0"/>
                <a:cs typeface="Trebuchet MS" charset="0"/>
              </a:rPr>
              <a:t>Вопросы представлены по следующим темам: 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Восстановительная медицина: 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представления и концепция развития восстановительной медицины – медицинской реабилитации (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история развития реабилитации. медицинские, психологические, социально-экономические аспекты реабилитации. медицинская реабилитация: цели и задачи, основные принципы применения, средства, формы и методы. структура и назначение реабилитационной службы. формы работы. законодательные и основные регламентирующие документы. организация реабилитационной службы в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классификация реабилитационных факторов. общие показания и противопоказания к назначению восстановительного лечения. современные представления и концепция применения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преформированных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природных физических факторов (физиотерапия и курортология), дозированной физической нагрузки (лечебная физкультура (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лфк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физическая реабилитация), как основных физических реабилитационных факторов в восстановительной медицине. основные принципы применения физических реабилитационных факторов. современные представления о механизмах действия физических реабилитационных факторов на состояние здоровья человека. история развития физиотерапии и курортологии,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лфк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физической реабилитации, теория функциональных систем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п.к.анохина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роль первичной функциональной системы в реализации лечебного, восстановительного и профилактического действия физических реабилитационных факторов, межсистемные взаимодействия. резервы функциональных систем и методы их количественной оценки. патологическая физиология функциональных систем. современные представления о патогенезе и развитии соматических заболеваний (болезни пищеварительной системы, сердца и сосудов, обмена веществ, мочевыделительной системы, опорно-двигательного аппарата, нервной системы, болезней детского организма). стресс и его роль в жизни. механизмы формирования стресса.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стрессиндуцирующие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стресслимитирующие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системы. адаптация и механизмы ее развития. адаптивная саморегуляция функций и процессы </a:t>
            </a:r>
            <a:r>
              <a:rPr lang="ru-RU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саногенеза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концепции стресса и адаптации в медицинской реабилитации, их место в изучении механизма действия физических реабилитационных факторов. хронобиология. циркадные и циркадианные ритмы. онтогенетические особенности функционирования систем организма. особенности влияния физических реабилитационных факторов в процессе старения организма.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7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43" y="1160206"/>
            <a:ext cx="2059857" cy="398329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BEE4BF-C6A9-49DC-B190-06925C1A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1639" cy="641358"/>
          </a:xfrm>
        </p:spPr>
        <p:txBody>
          <a:bodyPr>
            <a:noAutofit/>
          </a:bodyPr>
          <a:lstStyle/>
          <a:p>
            <a:endParaRPr lang="ru-RU" sz="20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86" y="975173"/>
            <a:ext cx="6818671" cy="3193154"/>
          </a:xfrm>
        </p:spPr>
        <p:txBody>
          <a:bodyPr>
            <a:noAutofit/>
          </a:bodyPr>
          <a:lstStyle/>
          <a:p>
            <a:endParaRPr lang="ru-RU" sz="10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r>
              <a:rPr lang="ru-RU" sz="1000" b="1" u="sng" dirty="0">
                <a:latin typeface="Trebuchet MS" charset="0"/>
                <a:ea typeface="Trebuchet MS" charset="0"/>
                <a:cs typeface="Trebuchet MS" charset="0"/>
              </a:rPr>
              <a:t>Вопросы </a:t>
            </a:r>
            <a:r>
              <a:rPr lang="ru-RU" sz="1050" b="1" u="sng" dirty="0">
                <a:latin typeface="Trebuchet MS" charset="0"/>
                <a:ea typeface="Trebuchet MS" charset="0"/>
                <a:cs typeface="Trebuchet MS" charset="0"/>
              </a:rPr>
              <a:t>представлены по следующим темам: 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Физиотерапия: Современная концепция развития физиотерапии. Цели и задачи физиотерапии. Основные принципы физиотерапии и курортологии. История развития науки физиотерапии и курортологии. Классификация физических факторов. Современные представления о механизмах действия природных и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преформированных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факторов. Общие показания и противопоказания к назначению физиотерапии. Понятие об электротерапии. Классификация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электропроцедур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Физическая характеристика электрического тока. Аппаратура, генерирует гальванический ток. Механизмы действия постоянного электрического тока на организм. Эффекты лечебного действия электрического тока. Показания и противопоказания к использованию гальванизации. Техника отпуска процедур. Понятие об основных методиках гальванизации. Дозировка. Физическая характеристика диадинамического, синусоидально-модулированного, флюктуирующего тока. Механизмы действия импульсного электрического тока на организм. Эффекты лечебного действия импульсного электрического тока. Показания и противопоказания. Техника отпуска процедур. Понятие об основных методиках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диадинамотерапии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амплипульстерапии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флюктуоризации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Физическая характеристика постоянного прямоугольного тока. Механизмы действия электросна на организм больного. Эффекты лечебного действия электросна. Показания и противопоказания к использованию фактора. Физическая характеристика переменного тока. Механизмы действия искрового разряда на организм больного. Эффекты лечебного действия дарсонвализации и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ультратонтерапии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Показания и противопоказания. Физическая характеристика электрического поля. Механизмы действия переменного электрического поля УВЧ на организм больного. Эффекты лечебного действия УВЧ-терапии. и нервной систем у детей и подростков. Основные методики лечения данных заболеваний.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43" y="1160206"/>
            <a:ext cx="2059857" cy="39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03" y="34975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61" y="888736"/>
            <a:ext cx="5662200" cy="3860736"/>
          </a:xfrm>
        </p:spPr>
        <p:txBody>
          <a:bodyPr>
            <a:normAutofit/>
          </a:bodyPr>
          <a:lstStyle/>
          <a:p>
            <a:pPr algn="l"/>
            <a:endParaRPr lang="ru-RU" sz="56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31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31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31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5A9B"/>
                </a:solidFill>
                <a:latin typeface="Trebuchet MS"/>
                <a:cs typeface="Trebuchet MS"/>
              </a:rPr>
              <a:pPr algn="ctr"/>
              <a:t>9</a:t>
            </a:fld>
            <a:endParaRPr lang="en-US" dirty="0">
              <a:solidFill>
                <a:srgbClr val="005A9B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02" y="224532"/>
            <a:ext cx="2411146" cy="4400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8923" y="739354"/>
            <a:ext cx="77100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Билет оценивается из </a:t>
            </a:r>
            <a:r>
              <a:rPr lang="ru-RU" b="1" dirty="0"/>
              <a:t>100 баллов.</a:t>
            </a:r>
            <a:r>
              <a:rPr lang="ru-RU" dirty="0"/>
              <a:t>​</a:t>
            </a:r>
          </a:p>
          <a:p>
            <a:pPr fontAlgn="base"/>
            <a:r>
              <a:rPr lang="ru-RU" dirty="0"/>
              <a:t>​</a:t>
            </a:r>
          </a:p>
          <a:p>
            <a:pPr fontAlgn="base"/>
            <a:r>
              <a:rPr lang="ru-RU" dirty="0"/>
              <a:t>За полный правильный ответ на задание начисляется </a:t>
            </a:r>
            <a:r>
              <a:rPr lang="ru-RU" b="1" dirty="0"/>
              <a:t>25</a:t>
            </a:r>
            <a:r>
              <a:rPr lang="ru-RU" dirty="0"/>
              <a:t> баллов, при оценивании частично правильного ответа учитывается правильная часть ответа в процентном отношении.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9872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1035</Words>
  <Application>Microsoft Macintosh PowerPoint</Application>
  <PresentationFormat>On-screen Show (16:9)</PresentationFormat>
  <Paragraphs>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Office Theme</vt:lpstr>
      <vt:lpstr>PowerPoint Presentation</vt:lpstr>
      <vt:lpstr>ОБРАЗОВАТЕЛЬНАЯ ПРОГРАММА:  3.1 «КЛИНИЧЕСКАЯ МЕДИЦИНА» ПРОФИЛЬ 3.1.33 Восстановительная медицина, спортивная медицина, лечебная физкультура, курортология и физиотерапия </vt:lpstr>
      <vt:lpstr>ЦЕЛИ ОБРАЗОВАТЕЛЬОЙ  ПРОГРАММЫ  3.1 «КЛИНИЧЕСКАЯ МЕДИЦИНА» ПРОФИЛЬ 3.1.33 Восстановительная медицина, спортивная медицина, лечебная физкультура, курортология и физиотерапия </vt:lpstr>
      <vt:lpstr>  УЧЕБНЫЙ ПРОЦЕСС</vt:lpstr>
      <vt:lpstr>  КАРЬЕРА</vt:lpstr>
      <vt:lpstr>ПОСТУПЛЕНИЕ В АСПИРАНТУРУ  ПО  НАПРАВЛЕНИЮ 3.1.33 Восстановительная медицина, спортивная медицина, лечебная физкультура, курортология и физиотерапия 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Рубанес Мохан</cp:lastModifiedBy>
  <cp:revision>53</cp:revision>
  <dcterms:created xsi:type="dcterms:W3CDTF">2017-01-25T11:18:17Z</dcterms:created>
  <dcterms:modified xsi:type="dcterms:W3CDTF">2022-05-31T23:34:32Z</dcterms:modified>
</cp:coreProperties>
</file>